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1" r:id="rId7"/>
    <p:sldId id="273" r:id="rId8"/>
    <p:sldId id="272" r:id="rId9"/>
    <p:sldId id="262" r:id="rId10"/>
    <p:sldId id="263" r:id="rId11"/>
    <p:sldId id="270" r:id="rId12"/>
    <p:sldId id="271" r:id="rId13"/>
    <p:sldId id="274" r:id="rId14"/>
    <p:sldId id="266" r:id="rId15"/>
    <p:sldId id="268" r:id="rId16"/>
    <p:sldId id="26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1A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rasicelebri.it/argomento/cadere/" TargetMode="External"/><Relationship Id="rId5" Type="http://schemas.openxmlformats.org/officeDocument/2006/relationships/hyperlink" Target="https://www.frasicelebri.it/argomento/tenebre/" TargetMode="External"/><Relationship Id="rId4" Type="http://schemas.openxmlformats.org/officeDocument/2006/relationships/hyperlink" Target="https://www.frasicelebri.it/argomento/cacca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hyperlink" Target="https://aforismi.meglio.it/aforisma.htm?id=167ab" TargetMode="External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CA96595-B82D-4424-86FA-208E34703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774" y="1641512"/>
            <a:ext cx="2756451" cy="2756451"/>
          </a:xfrm>
          <a:prstGeom prst="rect">
            <a:avLst/>
          </a:prstGeom>
        </p:spPr>
      </p:pic>
      <p:pic>
        <p:nvPicPr>
          <p:cNvPr id="1026" name="Picture 2" descr="https://zonta-district28.com/uploads/zonta-symbol-2.gif">
            <a:extLst>
              <a:ext uri="{FF2B5EF4-FFF2-40B4-BE49-F238E27FC236}">
                <a16:creationId xmlns:a16="http://schemas.microsoft.com/office/drawing/2014/main" id="{B1EAADC1-3BE6-41FB-916D-841494AB8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723" y="4129295"/>
            <a:ext cx="1266825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zonta-district28.com/uploads/zonta-symbol-3.gif">
            <a:extLst>
              <a:ext uri="{FF2B5EF4-FFF2-40B4-BE49-F238E27FC236}">
                <a16:creationId xmlns:a16="http://schemas.microsoft.com/office/drawing/2014/main" id="{760A2001-515C-4487-BA70-886C87053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050" y="4757945"/>
            <a:ext cx="126682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zonta-district28.com/uploads/zonta-symbol-4.gif">
            <a:extLst>
              <a:ext uri="{FF2B5EF4-FFF2-40B4-BE49-F238E27FC236}">
                <a16:creationId xmlns:a16="http://schemas.microsoft.com/office/drawing/2014/main" id="{148291FE-3234-46D8-B7E3-0FF324F94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750" y="4757945"/>
            <a:ext cx="126682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zonta-district28.com/uploads/zonta-symbol-5.gif">
            <a:extLst>
              <a:ext uri="{FF2B5EF4-FFF2-40B4-BE49-F238E27FC236}">
                <a16:creationId xmlns:a16="http://schemas.microsoft.com/office/drawing/2014/main" id="{30B64BB5-37B3-463E-8F9A-C85B49B57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451" y="3996773"/>
            <a:ext cx="1266825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zonta-district28.com/uploads/zonta-symbol-6.gif">
            <a:extLst>
              <a:ext uri="{FF2B5EF4-FFF2-40B4-BE49-F238E27FC236}">
                <a16:creationId xmlns:a16="http://schemas.microsoft.com/office/drawing/2014/main" id="{6BFF3BD6-D267-4115-A680-EFA1BB20E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451" y="2171700"/>
            <a:ext cx="1266825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zonta-district28.com/uploads/zonta-symbol-1.gif">
            <a:extLst>
              <a:ext uri="{FF2B5EF4-FFF2-40B4-BE49-F238E27FC236}">
                <a16:creationId xmlns:a16="http://schemas.microsoft.com/office/drawing/2014/main" id="{1851AB8F-4BD0-4CD3-8BE4-0AD26F817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98" y="217542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521F762-1827-4FFF-8916-25222B3E0C2F}"/>
              </a:ext>
            </a:extLst>
          </p:cNvPr>
          <p:cNvSpPr txBox="1"/>
          <p:nvPr/>
        </p:nvSpPr>
        <p:spPr>
          <a:xfrm>
            <a:off x="4652235" y="876746"/>
            <a:ext cx="3002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981A32"/>
                </a:solidFill>
              </a:rPr>
              <a:t>25 NOVEMBRE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F5E48AA-7711-42F4-8214-B4E4FC6ED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9691" y="-1"/>
            <a:ext cx="1152939" cy="1152939"/>
          </a:xfrm>
          <a:prstGeom prst="rect">
            <a:avLst/>
          </a:prstGeom>
        </p:spPr>
      </p:pic>
      <p:sp>
        <p:nvSpPr>
          <p:cNvPr id="6" name="Freccia circolare a destra 5">
            <a:extLst>
              <a:ext uri="{FF2B5EF4-FFF2-40B4-BE49-F238E27FC236}">
                <a16:creationId xmlns:a16="http://schemas.microsoft.com/office/drawing/2014/main" id="{3CC12723-CC4D-44CE-9DDE-2ECBEAD99CF4}"/>
              </a:ext>
            </a:extLst>
          </p:cNvPr>
          <p:cNvSpPr/>
          <p:nvPr/>
        </p:nvSpPr>
        <p:spPr>
          <a:xfrm>
            <a:off x="1392702" y="3429000"/>
            <a:ext cx="407963" cy="56777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Freccia circolare in su 8">
            <a:extLst>
              <a:ext uri="{FF2B5EF4-FFF2-40B4-BE49-F238E27FC236}">
                <a16:creationId xmlns:a16="http://schemas.microsoft.com/office/drawing/2014/main" id="{5CE62B43-2EC7-4F7E-8434-70CB806F020B}"/>
              </a:ext>
            </a:extLst>
          </p:cNvPr>
          <p:cNvSpPr/>
          <p:nvPr/>
        </p:nvSpPr>
        <p:spPr>
          <a:xfrm>
            <a:off x="5934551" y="6231988"/>
            <a:ext cx="438114" cy="33254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Freccia circolare in su 9">
            <a:extLst>
              <a:ext uri="{FF2B5EF4-FFF2-40B4-BE49-F238E27FC236}">
                <a16:creationId xmlns:a16="http://schemas.microsoft.com/office/drawing/2014/main" id="{D43C4CB9-FC7D-46BA-9338-4C0093594F19}"/>
              </a:ext>
            </a:extLst>
          </p:cNvPr>
          <p:cNvSpPr/>
          <p:nvPr/>
        </p:nvSpPr>
        <p:spPr>
          <a:xfrm>
            <a:off x="8243668" y="5767754"/>
            <a:ext cx="633046" cy="33762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Freccia circolare in su 10">
            <a:extLst>
              <a:ext uri="{FF2B5EF4-FFF2-40B4-BE49-F238E27FC236}">
                <a16:creationId xmlns:a16="http://schemas.microsoft.com/office/drawing/2014/main" id="{A5916259-D5AC-400E-90C9-6AD30028602D}"/>
              </a:ext>
            </a:extLst>
          </p:cNvPr>
          <p:cNvSpPr/>
          <p:nvPr/>
        </p:nvSpPr>
        <p:spPr>
          <a:xfrm>
            <a:off x="3249637" y="5911712"/>
            <a:ext cx="602790" cy="32027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Freccia circolare a destra 12">
            <a:extLst>
              <a:ext uri="{FF2B5EF4-FFF2-40B4-BE49-F238E27FC236}">
                <a16:creationId xmlns:a16="http://schemas.microsoft.com/office/drawing/2014/main" id="{7B1EE947-4413-4E56-83F9-34E8BD6D96EE}"/>
              </a:ext>
            </a:extLst>
          </p:cNvPr>
          <p:cNvSpPr/>
          <p:nvPr/>
        </p:nvSpPr>
        <p:spPr>
          <a:xfrm rot="9630724">
            <a:off x="10005879" y="3450475"/>
            <a:ext cx="405908" cy="49270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064876E-21D5-4521-ABAE-98D727194C12}"/>
              </a:ext>
            </a:extLst>
          </p:cNvPr>
          <p:cNvSpPr/>
          <p:nvPr/>
        </p:nvSpPr>
        <p:spPr>
          <a:xfrm>
            <a:off x="555276" y="4625423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Arial" panose="020B0604020202020204" pitchFamily="34" charset="0"/>
              </a:rPr>
              <a:t>"raggio di luce"</a:t>
            </a:r>
            <a:endParaRPr lang="it-IT" b="1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63B1588A-D5DB-47AE-883B-510922309F2F}"/>
              </a:ext>
            </a:extLst>
          </p:cNvPr>
          <p:cNvSpPr/>
          <p:nvPr/>
        </p:nvSpPr>
        <p:spPr>
          <a:xfrm>
            <a:off x="4399722" y="6071281"/>
            <a:ext cx="14734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Arial" panose="020B0604020202020204" pitchFamily="34" charset="0"/>
              </a:rPr>
              <a:t> "unirsi per </a:t>
            </a:r>
          </a:p>
          <a:p>
            <a:r>
              <a:rPr lang="it-IT" b="1" dirty="0">
                <a:latin typeface="Arial" panose="020B0604020202020204" pitchFamily="34" charset="0"/>
              </a:rPr>
              <a:t>uno scopo"</a:t>
            </a:r>
            <a:endParaRPr lang="it-IT" b="1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BADC3D2B-2B72-4727-B49B-FF2622A9576E}"/>
              </a:ext>
            </a:extLst>
          </p:cNvPr>
          <p:cNvSpPr/>
          <p:nvPr/>
        </p:nvSpPr>
        <p:spPr>
          <a:xfrm>
            <a:off x="9947202" y="2431018"/>
            <a:ext cx="1210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Arial" panose="020B0604020202020204" pitchFamily="34" charset="0"/>
              </a:rPr>
              <a:t>"onestà" </a:t>
            </a:r>
          </a:p>
          <a:p>
            <a:r>
              <a:rPr lang="it-IT" b="1" dirty="0">
                <a:latin typeface="Arial" panose="020B0604020202020204" pitchFamily="34" charset="0"/>
              </a:rPr>
              <a:t>"fiducia"</a:t>
            </a:r>
            <a:endParaRPr lang="it-IT" b="1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647A1D9E-D17F-404D-A8EC-79AD5F6CC543}"/>
              </a:ext>
            </a:extLst>
          </p:cNvPr>
          <p:cNvSpPr/>
          <p:nvPr/>
        </p:nvSpPr>
        <p:spPr>
          <a:xfrm>
            <a:off x="9928012" y="4298107"/>
            <a:ext cx="1091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 "rifugio</a:t>
            </a:r>
            <a:r>
              <a:rPr lang="it-IT" dirty="0"/>
              <a:t>"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1E236895-732F-47D5-8DC0-E93EFD3F6CE1}"/>
              </a:ext>
            </a:extLst>
          </p:cNvPr>
          <p:cNvSpPr/>
          <p:nvPr/>
        </p:nvSpPr>
        <p:spPr>
          <a:xfrm>
            <a:off x="6526988" y="6195201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Arial" panose="020B0604020202020204" pitchFamily="34" charset="0"/>
              </a:rPr>
              <a:t>"portare insieme"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81365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isultati immagini per alda merini fumetto">
            <a:extLst>
              <a:ext uri="{FF2B5EF4-FFF2-40B4-BE49-F238E27FC236}">
                <a16:creationId xmlns:a16="http://schemas.microsoft.com/office/drawing/2014/main" id="{213B40A1-6772-4458-904E-1CB3695DE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34" y="1277828"/>
            <a:ext cx="3677162" cy="451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0F3245E-4F5A-4D13-A6AE-C27BE7C425CA}"/>
              </a:ext>
            </a:extLst>
          </p:cNvPr>
          <p:cNvSpPr txBox="1"/>
          <p:nvPr/>
        </p:nvSpPr>
        <p:spPr>
          <a:xfrm>
            <a:off x="1366708" y="6018323"/>
            <a:ext cx="1776815" cy="369332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(1931-2009)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94D0C2E-6457-411C-8F70-6DEBD74B343C}"/>
              </a:ext>
            </a:extLst>
          </p:cNvPr>
          <p:cNvSpPr txBox="1"/>
          <p:nvPr/>
        </p:nvSpPr>
        <p:spPr>
          <a:xfrm>
            <a:off x="888394" y="470345"/>
            <a:ext cx="3049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981A32"/>
                </a:solidFill>
              </a:rPr>
              <a:t>ALDA MERINI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5278C56-A28D-47BE-9A77-291465969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9691" y="-1"/>
            <a:ext cx="1152939" cy="115293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FCBE7BA-A443-4D47-AE79-A33A13BE6A14}"/>
              </a:ext>
            </a:extLst>
          </p:cNvPr>
          <p:cNvSpPr txBox="1"/>
          <p:nvPr/>
        </p:nvSpPr>
        <p:spPr>
          <a:xfrm>
            <a:off x="4927466" y="2484486"/>
            <a:ext cx="6148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 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8" name="Goccia 7">
            <a:extLst>
              <a:ext uri="{FF2B5EF4-FFF2-40B4-BE49-F238E27FC236}">
                <a16:creationId xmlns:a16="http://schemas.microsoft.com/office/drawing/2014/main" id="{B9B9797C-371A-407B-BF20-E003D4C38A7C}"/>
              </a:ext>
            </a:extLst>
          </p:cNvPr>
          <p:cNvSpPr/>
          <p:nvPr/>
        </p:nvSpPr>
        <p:spPr>
          <a:xfrm>
            <a:off x="9442571" y="1986074"/>
            <a:ext cx="2560320" cy="2166373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“Le mosche non riposano mai perché la </a:t>
            </a:r>
            <a:r>
              <a:rPr lang="it-IT" dirty="0">
                <a:hlinkClick r:id="rId4"/>
              </a:rPr>
              <a:t>merda</a:t>
            </a:r>
            <a:r>
              <a:rPr lang="it-IT" dirty="0"/>
              <a:t> è davvero tanta.” </a:t>
            </a:r>
          </a:p>
        </p:txBody>
      </p:sp>
      <p:sp>
        <p:nvSpPr>
          <p:cNvPr id="10" name="Goccia 9">
            <a:extLst>
              <a:ext uri="{FF2B5EF4-FFF2-40B4-BE49-F238E27FC236}">
                <a16:creationId xmlns:a16="http://schemas.microsoft.com/office/drawing/2014/main" id="{89B01A36-D273-453E-8FED-E63476C6F6D8}"/>
              </a:ext>
            </a:extLst>
          </p:cNvPr>
          <p:cNvSpPr/>
          <p:nvPr/>
        </p:nvSpPr>
        <p:spPr>
          <a:xfrm>
            <a:off x="6713943" y="3860059"/>
            <a:ext cx="3499202" cy="2759290"/>
          </a:xfrm>
          <a:prstGeom prst="teardrop">
            <a:avLst>
              <a:gd name="adj" fmla="val 951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“La bellezza non è che il disvelamento di una </a:t>
            </a:r>
            <a:r>
              <a:rPr lang="it-IT" dirty="0">
                <a:hlinkClick r:id="rId5"/>
              </a:rPr>
              <a:t>tenebra</a:t>
            </a:r>
            <a:r>
              <a:rPr lang="it-IT" dirty="0"/>
              <a:t> </a:t>
            </a:r>
            <a:r>
              <a:rPr lang="it-IT" dirty="0">
                <a:hlinkClick r:id="rId6"/>
              </a:rPr>
              <a:t>caduta</a:t>
            </a:r>
            <a:r>
              <a:rPr lang="it-IT" dirty="0"/>
              <a:t> e della luce che ne è venuta fuori.”</a:t>
            </a:r>
          </a:p>
        </p:txBody>
      </p:sp>
      <p:sp>
        <p:nvSpPr>
          <p:cNvPr id="7" name="Goccia 6">
            <a:extLst>
              <a:ext uri="{FF2B5EF4-FFF2-40B4-BE49-F238E27FC236}">
                <a16:creationId xmlns:a16="http://schemas.microsoft.com/office/drawing/2014/main" id="{F3FD147C-EADA-474D-9517-6E51E557B02F}"/>
              </a:ext>
            </a:extLst>
          </p:cNvPr>
          <p:cNvSpPr/>
          <p:nvPr/>
        </p:nvSpPr>
        <p:spPr>
          <a:xfrm>
            <a:off x="9726152" y="4458075"/>
            <a:ext cx="2198280" cy="1744914"/>
          </a:xfrm>
          <a:prstGeom prst="teardrop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ROSSETTO</a:t>
            </a:r>
          </a:p>
          <a:p>
            <a:pPr algn="ctr"/>
            <a:r>
              <a:rPr lang="it-IT" dirty="0"/>
              <a:t>SIGARETTA TELEFONO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9FC1E70-7B9F-4113-A997-6AC987565A68}"/>
              </a:ext>
            </a:extLst>
          </p:cNvPr>
          <p:cNvSpPr txBox="1"/>
          <p:nvPr/>
        </p:nvSpPr>
        <p:spPr>
          <a:xfrm>
            <a:off x="5509832" y="11860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47717EC-C8DF-425E-9ED3-AF766146091C}"/>
              </a:ext>
            </a:extLst>
          </p:cNvPr>
          <p:cNvSpPr txBox="1"/>
          <p:nvPr/>
        </p:nvSpPr>
        <p:spPr>
          <a:xfrm>
            <a:off x="4087566" y="393794"/>
            <a:ext cx="452123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A tutti i giovani io raccomando:</a:t>
            </a:r>
          </a:p>
          <a:p>
            <a:r>
              <a:rPr lang="it-IT" b="1" dirty="0">
                <a:solidFill>
                  <a:schemeClr val="bg1"/>
                </a:solidFill>
              </a:rPr>
              <a:t>- aprite i libri con religione;</a:t>
            </a:r>
          </a:p>
          <a:p>
            <a:r>
              <a:rPr lang="it-IT" b="1" dirty="0">
                <a:solidFill>
                  <a:schemeClr val="bg1"/>
                </a:solidFill>
              </a:rPr>
              <a:t>- non guardateli superficialmente, perché in essi è racchiuso il coraggio dei nostri padri;</a:t>
            </a:r>
          </a:p>
          <a:p>
            <a:r>
              <a:rPr lang="it-IT" b="1" dirty="0">
                <a:solidFill>
                  <a:schemeClr val="bg1"/>
                </a:solidFill>
              </a:rPr>
              <a:t>- soprattutto amate i poeti: essi hanno vangato per voi la terra per tanti anni, non per costruire tombe o simulacri, ma altari. Pensate che potete camminare su di noi come dei grandi tappeti e volare con noi oltre la triste realtà quotidiana.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7705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320B2DB-4266-44E8-AB3A-0130C1F7E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70" y="1628718"/>
            <a:ext cx="4454435" cy="325470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B8BC9DC-8F5F-459F-98AD-21E59EA06393}"/>
              </a:ext>
            </a:extLst>
          </p:cNvPr>
          <p:cNvSpPr txBox="1"/>
          <p:nvPr/>
        </p:nvSpPr>
        <p:spPr>
          <a:xfrm>
            <a:off x="424070" y="940904"/>
            <a:ext cx="4706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981A32"/>
                </a:solidFill>
              </a:rPr>
              <a:t>ANNA POLITKOVSKAJA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F78C9F7-CD6B-4A89-9FC4-6CE99606B190}"/>
              </a:ext>
            </a:extLst>
          </p:cNvPr>
          <p:cNvSpPr txBox="1"/>
          <p:nvPr/>
        </p:nvSpPr>
        <p:spPr>
          <a:xfrm>
            <a:off x="2014330" y="5512904"/>
            <a:ext cx="1285461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1958-2006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2C6A20C7-6DAD-4736-B9FA-7DFC9C94E46A}"/>
              </a:ext>
            </a:extLst>
          </p:cNvPr>
          <p:cNvSpPr/>
          <p:nvPr/>
        </p:nvSpPr>
        <p:spPr>
          <a:xfrm>
            <a:off x="6096000" y="729302"/>
            <a:ext cx="2173356" cy="112643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GIORNALISTA RUSSA Più FAMOSA ED IMPORTATE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9CB6CEBB-480E-4459-8C4F-0582E15FC7C2}"/>
              </a:ext>
            </a:extLst>
          </p:cNvPr>
          <p:cNvSpPr/>
          <p:nvPr/>
        </p:nvSpPr>
        <p:spPr>
          <a:xfrm>
            <a:off x="5382599" y="2087652"/>
            <a:ext cx="4240696" cy="13782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GRAZIE ALLE SUE INCHIESTE E AL SUO PREZIOSO LAVORO DI ATTIVISTA HA SVELATO GLI ORRORI DELLA CECENIA E IL LATO OSCURO DEL CREMLINO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CF9302F8-1027-4CF6-A876-333390C8C73B}"/>
              </a:ext>
            </a:extLst>
          </p:cNvPr>
          <p:cNvSpPr/>
          <p:nvPr/>
        </p:nvSpPr>
        <p:spPr>
          <a:xfrm>
            <a:off x="7595712" y="3727391"/>
            <a:ext cx="3737113" cy="112643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DONNA AMOREVOLE E TESTARDA, CORAGGIOSA E LEALE, PRONTA AD AIUTARE GLI INNOCENTI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AE516CBC-B9D2-472D-98EC-EBBFB86228DD}"/>
              </a:ext>
            </a:extLst>
          </p:cNvPr>
          <p:cNvSpPr/>
          <p:nvPr/>
        </p:nvSpPr>
        <p:spPr>
          <a:xfrm>
            <a:off x="5130808" y="5115340"/>
            <a:ext cx="4744278" cy="49695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ARMATA SOLAMENTE DELLA SUA PENNA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22F91F6E-463C-4109-829D-F51C1D3AC92C}"/>
              </a:ext>
            </a:extLst>
          </p:cNvPr>
          <p:cNvSpPr/>
          <p:nvPr/>
        </p:nvSpPr>
        <p:spPr>
          <a:xfrm>
            <a:off x="6096001" y="5873811"/>
            <a:ext cx="5830957" cy="74788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>
              <a:solidFill>
                <a:schemeClr val="bg1"/>
              </a:solidFill>
            </a:endParaRPr>
          </a:p>
          <a:p>
            <a:pPr algn="ctr"/>
            <a:r>
              <a:rPr lang="it-IT" b="1" dirty="0">
                <a:solidFill>
                  <a:schemeClr val="bg1"/>
                </a:solidFill>
              </a:rPr>
              <a:t>ASSASSINATA, I MANDANTI DEL SUO ASSASSINIO SARANNO PER SEMPRE SCONOSCIUTI E IMPUNITI</a:t>
            </a:r>
          </a:p>
          <a:p>
            <a:pPr algn="ctr"/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33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36FC26AE-38E2-4DF8-8579-4920D48C1DC2}"/>
              </a:ext>
            </a:extLst>
          </p:cNvPr>
          <p:cNvSpPr/>
          <p:nvPr/>
        </p:nvSpPr>
        <p:spPr>
          <a:xfrm>
            <a:off x="418573" y="1175844"/>
            <a:ext cx="36022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981A32"/>
                </a:solidFill>
              </a:rPr>
              <a:t>SHEIKHA LUBNA</a:t>
            </a:r>
          </a:p>
        </p:txBody>
      </p:sp>
      <p:sp>
        <p:nvSpPr>
          <p:cNvPr id="5" name="Memoria ad accesso sequenziale 4">
            <a:extLst>
              <a:ext uri="{FF2B5EF4-FFF2-40B4-BE49-F238E27FC236}">
                <a16:creationId xmlns:a16="http://schemas.microsoft.com/office/drawing/2014/main" id="{DA4ADF24-A032-49EB-84C6-5F50920FA19A}"/>
              </a:ext>
            </a:extLst>
          </p:cNvPr>
          <p:cNvSpPr/>
          <p:nvPr/>
        </p:nvSpPr>
        <p:spPr>
          <a:xfrm>
            <a:off x="7453607" y="2270802"/>
            <a:ext cx="4426227" cy="3169217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 A livello internazionale, è considerata una voce potente per l’emancipazione femminile e per la promozione dell’Islam come una religione di tolleranza e convivenza.</a:t>
            </a:r>
          </a:p>
        </p:txBody>
      </p:sp>
      <p:sp>
        <p:nvSpPr>
          <p:cNvPr id="6" name="Memoria ad accesso sequenziale 5">
            <a:extLst>
              <a:ext uri="{FF2B5EF4-FFF2-40B4-BE49-F238E27FC236}">
                <a16:creationId xmlns:a16="http://schemas.microsoft.com/office/drawing/2014/main" id="{15A428DD-0862-4BC4-82AD-2B0758B8FA1F}"/>
              </a:ext>
            </a:extLst>
          </p:cNvPr>
          <p:cNvSpPr/>
          <p:nvPr/>
        </p:nvSpPr>
        <p:spPr>
          <a:xfrm>
            <a:off x="5830959" y="145774"/>
            <a:ext cx="4426227" cy="2517913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Uno dei capi femminili più rispettati degli Emirati, è stata la prima donna nella nazione a coprire un ruolo ministeriale</a:t>
            </a:r>
          </a:p>
        </p:txBody>
      </p:sp>
      <p:sp>
        <p:nvSpPr>
          <p:cNvPr id="7" name="Memoria ad accesso sequenziale 6">
            <a:extLst>
              <a:ext uri="{FF2B5EF4-FFF2-40B4-BE49-F238E27FC236}">
                <a16:creationId xmlns:a16="http://schemas.microsoft.com/office/drawing/2014/main" id="{A93BC49E-9904-4B65-8A22-1D206A7C9BD3}"/>
              </a:ext>
            </a:extLst>
          </p:cNvPr>
          <p:cNvSpPr/>
          <p:nvPr/>
        </p:nvSpPr>
        <p:spPr>
          <a:xfrm>
            <a:off x="4367335" y="4340088"/>
            <a:ext cx="4829675" cy="2517912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 Ministro dell’Economia, Ministro del Commercio con l’estero, Ministro della Cooperazione internazionale e dello sviluppo e, più di recente, Ministro di Stato per la tolleranza.</a:t>
            </a:r>
          </a:p>
        </p:txBody>
      </p:sp>
      <p:sp>
        <p:nvSpPr>
          <p:cNvPr id="8" name="Memoria ad accesso sequenziale 7">
            <a:extLst>
              <a:ext uri="{FF2B5EF4-FFF2-40B4-BE49-F238E27FC236}">
                <a16:creationId xmlns:a16="http://schemas.microsoft.com/office/drawing/2014/main" id="{FA55FD41-755A-44EE-BACE-D0C4573CDF6B}"/>
              </a:ext>
            </a:extLst>
          </p:cNvPr>
          <p:cNvSpPr/>
          <p:nvPr/>
        </p:nvSpPr>
        <p:spPr>
          <a:xfrm>
            <a:off x="4738394" y="1941444"/>
            <a:ext cx="3602268" cy="2517913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Premio Clinton Global Citizen Award nel 2015 (la prima negli Emirati)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1B9EAD8-4D6D-4EAB-8D80-2D38262CF216}"/>
              </a:ext>
            </a:extLst>
          </p:cNvPr>
          <p:cNvSpPr txBox="1"/>
          <p:nvPr/>
        </p:nvSpPr>
        <p:spPr>
          <a:xfrm>
            <a:off x="1658426" y="5108191"/>
            <a:ext cx="993913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1962</a:t>
            </a:r>
          </a:p>
        </p:txBody>
      </p:sp>
      <p:pic>
        <p:nvPicPr>
          <p:cNvPr id="1026" name="Picture 2" descr="Risultati immagini per SHEIKHA LUBNA">
            <a:extLst>
              <a:ext uri="{FF2B5EF4-FFF2-40B4-BE49-F238E27FC236}">
                <a16:creationId xmlns:a16="http://schemas.microsoft.com/office/drawing/2014/main" id="{7305242C-E9FD-4325-BC8C-E7C07B62A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54" y="2112335"/>
            <a:ext cx="3955106" cy="2631943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252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>
            <a:extLst>
              <a:ext uri="{FF2B5EF4-FFF2-40B4-BE49-F238E27FC236}">
                <a16:creationId xmlns:a16="http://schemas.microsoft.com/office/drawing/2014/main" id="{6117E99D-3886-4273-8E7A-28C1D7F758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9168002"/>
              </p:ext>
            </p:extLst>
          </p:nvPr>
        </p:nvGraphicFramePr>
        <p:xfrm>
          <a:off x="648667" y="1393926"/>
          <a:ext cx="2876412" cy="4070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Acrobat Document" r:id="rId3" imgW="5667037" imgH="8019809" progId="AcroExch.Document.DC">
                  <p:embed/>
                </p:oleObj>
              </mc:Choice>
              <mc:Fallback>
                <p:oleObj name="Acrobat Document" r:id="rId3" imgW="5667037" imgH="801980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8667" y="1393926"/>
                        <a:ext cx="2876412" cy="4070147"/>
                      </a:xfrm>
                      <a:prstGeom prst="rect">
                        <a:avLst/>
                      </a:prstGeom>
                      <a:ln w="571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E4C096B3-A05D-4EA6-B1C2-39FAB3FFB5DD}"/>
              </a:ext>
            </a:extLst>
          </p:cNvPr>
          <p:cNvSpPr txBox="1"/>
          <p:nvPr/>
        </p:nvSpPr>
        <p:spPr>
          <a:xfrm>
            <a:off x="172277" y="622851"/>
            <a:ext cx="4174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981A32"/>
                </a:solidFill>
              </a:rPr>
              <a:t>NADINE GORDIMER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D0F9205-F119-4F34-801F-ABEAD0608755}"/>
              </a:ext>
            </a:extLst>
          </p:cNvPr>
          <p:cNvSpPr txBox="1"/>
          <p:nvPr/>
        </p:nvSpPr>
        <p:spPr>
          <a:xfrm>
            <a:off x="1139686" y="5650373"/>
            <a:ext cx="1563757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1923 - 2014</a:t>
            </a:r>
          </a:p>
        </p:txBody>
      </p:sp>
      <p:sp>
        <p:nvSpPr>
          <p:cNvPr id="5" name="Nuvola 4">
            <a:extLst>
              <a:ext uri="{FF2B5EF4-FFF2-40B4-BE49-F238E27FC236}">
                <a16:creationId xmlns:a16="http://schemas.microsoft.com/office/drawing/2014/main" id="{77FCC65C-9E43-46B3-8E89-624CBDF6D30B}"/>
              </a:ext>
            </a:extLst>
          </p:cNvPr>
          <p:cNvSpPr/>
          <p:nvPr/>
        </p:nvSpPr>
        <p:spPr>
          <a:xfrm>
            <a:off x="4532243" y="915238"/>
            <a:ext cx="3988904" cy="250221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Premio Nobel per la letteratura nel 1991. </a:t>
            </a:r>
          </a:p>
          <a:p>
            <a:pPr algn="ctr"/>
            <a:r>
              <a:rPr lang="it-IT" dirty="0"/>
              <a:t>Premio Grinzane Cavour per la Lettura nel 2007</a:t>
            </a:r>
          </a:p>
        </p:txBody>
      </p:sp>
      <p:sp>
        <p:nvSpPr>
          <p:cNvPr id="6" name="Nuvola 5">
            <a:extLst>
              <a:ext uri="{FF2B5EF4-FFF2-40B4-BE49-F238E27FC236}">
                <a16:creationId xmlns:a16="http://schemas.microsoft.com/office/drawing/2014/main" id="{FA62BCE9-6663-4B68-A7C1-D15D387B6295}"/>
              </a:ext>
            </a:extLst>
          </p:cNvPr>
          <p:cNvSpPr/>
          <p:nvPr/>
        </p:nvSpPr>
        <p:spPr>
          <a:xfrm>
            <a:off x="7938050" y="2366390"/>
            <a:ext cx="3803375" cy="163001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it-IT" dirty="0"/>
              <a:t>“Non posso condannare solo l’apartheid quando l’ingiustizia umana è ovunque”.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9F0BFE9-6A1E-4E34-B374-DA0FBBCD7105}"/>
              </a:ext>
            </a:extLst>
          </p:cNvPr>
          <p:cNvSpPr/>
          <p:nvPr/>
        </p:nvSpPr>
        <p:spPr>
          <a:xfrm>
            <a:off x="4253946" y="4575363"/>
            <a:ext cx="76332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u="sng" dirty="0">
                <a:solidFill>
                  <a:schemeClr val="bg1"/>
                </a:solidFill>
                <a:latin typeface="Georgia" panose="02040502050405020303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«È giusto che i giovani cerchino modelli a cui rifarsi. A malincuore mi accorgo che spesso la ricerca è di basso livello, una pop star piuttosto che un personaggio da reality. Certo, le persone con poco spessore sono più facili da interpretare e imitare. Ma ai giovani direi di non aver paura a puntare in alto.</a:t>
            </a:r>
            <a:r>
              <a:rPr lang="it-IT" sz="2000" b="1" u="sng" dirty="0">
                <a:solidFill>
                  <a:schemeClr val="bg1"/>
                </a:solidFill>
                <a:latin typeface="Georgia" panose="02040502050405020303" pitchFamily="18" charset="0"/>
              </a:rPr>
              <a:t>»</a:t>
            </a:r>
            <a:endParaRPr lang="it-IT" sz="20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822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A5397365-CEE7-402B-ADA3-E98DDD4FBD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2" y="0"/>
            <a:ext cx="12187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8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EFE169C-9C5F-4813-A461-F0B4963B6987}"/>
              </a:ext>
            </a:extLst>
          </p:cNvPr>
          <p:cNvSpPr/>
          <p:nvPr/>
        </p:nvSpPr>
        <p:spPr>
          <a:xfrm>
            <a:off x="1111349" y="2025748"/>
            <a:ext cx="96785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rgbClr val="000000"/>
                </a:solidFill>
                <a:latin typeface="Open Sans"/>
              </a:rPr>
              <a:t>La violenza domestica ai danni delle donne non può non avere effetti dirompenti anche sui bambini, sui figli che assistono, assorbono, introiettano e rimangono profondamente coinvolti in tutto ciò che vivono fra le mura di casa. </a:t>
            </a:r>
            <a:endParaRPr lang="it-IT" sz="3600" b="1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E908B67-D300-499D-99ED-A5B4E1C54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9691" y="-1"/>
            <a:ext cx="1152939" cy="115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6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D412628-1122-4223-A2A3-2C1901571220}"/>
              </a:ext>
            </a:extLst>
          </p:cNvPr>
          <p:cNvSpPr txBox="1"/>
          <p:nvPr/>
        </p:nvSpPr>
        <p:spPr>
          <a:xfrm>
            <a:off x="1266092" y="1589649"/>
            <a:ext cx="103851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Le vittime di maltrattamenti e trascuratezza durante l’infanzia rischiano di perpetuare il ciclo della violenza, maltrattando a loro volta figli e partner. Un bambino maltrattato oggi rischia di diventare un adulto maltrattante domani: per questo è necessario interrompere il drammatico circolo vizioso della violenza.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48BB0DD5-AADB-4C23-A217-B60BA522C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9691" y="-1"/>
            <a:ext cx="1152939" cy="115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5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losione: 8 punte 12">
            <a:extLst>
              <a:ext uri="{FF2B5EF4-FFF2-40B4-BE49-F238E27FC236}">
                <a16:creationId xmlns:a16="http://schemas.microsoft.com/office/drawing/2014/main" id="{C53E932B-3DB2-4B1D-839F-60F3F7B7F578}"/>
              </a:ext>
            </a:extLst>
          </p:cNvPr>
          <p:cNvSpPr/>
          <p:nvPr/>
        </p:nvSpPr>
        <p:spPr>
          <a:xfrm>
            <a:off x="5880295" y="3263704"/>
            <a:ext cx="5714451" cy="3376247"/>
          </a:xfrm>
          <a:prstGeom prst="irregularSeal1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B3BC528-B029-461B-B3E0-64782BC09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981A32"/>
                </a:solidFill>
              </a:rPr>
              <a:t>La nostra sfida: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0044A9-81D5-4D57-B7BF-84F941FA2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254" y="1517884"/>
            <a:ext cx="8946541" cy="2391508"/>
          </a:xfrm>
        </p:spPr>
        <p:txBody>
          <a:bodyPr/>
          <a:lstStyle/>
          <a:p>
            <a:pPr marL="0" indent="0">
              <a:buNone/>
            </a:pPr>
            <a:r>
              <a:rPr lang="it-IT" sz="3600" b="1" dirty="0">
                <a:solidFill>
                  <a:schemeClr val="bg1"/>
                </a:solidFill>
              </a:rPr>
              <a:t>promuovere la </a:t>
            </a:r>
            <a:r>
              <a:rPr lang="it-IT" sz="3600" b="1" u="sng" dirty="0">
                <a:solidFill>
                  <a:schemeClr val="bg1"/>
                </a:solidFill>
              </a:rPr>
              <a:t>cultura</a:t>
            </a:r>
            <a:r>
              <a:rPr lang="it-IT" sz="3600" b="1" dirty="0">
                <a:solidFill>
                  <a:schemeClr val="bg1"/>
                </a:solidFill>
              </a:rPr>
              <a:t> e la </a:t>
            </a:r>
            <a:r>
              <a:rPr lang="it-IT" sz="3600" b="1" u="sng" dirty="0">
                <a:solidFill>
                  <a:schemeClr val="bg1"/>
                </a:solidFill>
              </a:rPr>
              <a:t>bellezza</a:t>
            </a:r>
            <a:r>
              <a:rPr lang="it-IT" sz="3600" b="1" dirty="0">
                <a:solidFill>
                  <a:schemeClr val="bg1"/>
                </a:solidFill>
              </a:rPr>
              <a:t> nel suo senso più ampio, nella convinzione che esse siano veri </a:t>
            </a:r>
            <a:r>
              <a:rPr lang="it-IT" sz="3600" b="1" u="sng" dirty="0">
                <a:solidFill>
                  <a:schemeClr val="bg1"/>
                </a:solidFill>
              </a:rPr>
              <a:t>antidoti alla violenza.</a:t>
            </a:r>
            <a:r>
              <a:rPr lang="it-IT" sz="3600" u="sng" dirty="0">
                <a:solidFill>
                  <a:schemeClr val="bg1"/>
                </a:solidFill>
              </a:rPr>
              <a:t> 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648D025-5112-4602-BC2C-FADDFBF70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9691" y="44"/>
            <a:ext cx="1152939" cy="115293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294DAC7-7C63-406F-9547-375AE7755B79}"/>
              </a:ext>
            </a:extLst>
          </p:cNvPr>
          <p:cNvSpPr txBox="1"/>
          <p:nvPr/>
        </p:nvSpPr>
        <p:spPr>
          <a:xfrm>
            <a:off x="6887846" y="4370620"/>
            <a:ext cx="4364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981A32"/>
                </a:solidFill>
              </a:rPr>
              <a:t>Ragionare sulle loro possibilità educative</a:t>
            </a:r>
          </a:p>
        </p:txBody>
      </p:sp>
      <p:pic>
        <p:nvPicPr>
          <p:cNvPr id="3074" name="Picture 2" descr="Risultati immagini per ANTIDOTO DISEGNO">
            <a:extLst>
              <a:ext uri="{FF2B5EF4-FFF2-40B4-BE49-F238E27FC236}">
                <a16:creationId xmlns:a16="http://schemas.microsoft.com/office/drawing/2014/main" id="{72486F32-0DBF-4A83-981E-77A51AAB3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923" y="2947779"/>
            <a:ext cx="1429193" cy="142284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41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3A6B27-225C-4A03-AF37-BA0330629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378225"/>
            <a:ext cx="9404723" cy="1285461"/>
          </a:xfrm>
        </p:spPr>
        <p:txBody>
          <a:bodyPr/>
          <a:lstStyle/>
          <a:p>
            <a:r>
              <a:rPr lang="it-IT" b="1" dirty="0">
                <a:solidFill>
                  <a:srgbClr val="981A32"/>
                </a:solidFill>
              </a:rPr>
              <a:t>“La violenza è ciò che non parla”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492030-713A-45F1-B08E-6C00887E3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1224" y="4157414"/>
            <a:ext cx="4996274" cy="2144913"/>
          </a:xfrm>
          <a:ln w="76200">
            <a:solidFill>
              <a:srgbClr val="981A32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3200" dirty="0"/>
              <a:t>Oggi invece faremo parlare le </a:t>
            </a:r>
            <a:r>
              <a:rPr lang="it-IT" sz="3200" u="sng" dirty="0"/>
              <a:t>storie</a:t>
            </a:r>
            <a:r>
              <a:rPr lang="it-IT" sz="3200" dirty="0"/>
              <a:t> di alcune </a:t>
            </a:r>
            <a:r>
              <a:rPr lang="it-IT" sz="3200" u="sng" dirty="0"/>
              <a:t>donne</a:t>
            </a:r>
            <a:r>
              <a:rPr lang="it-IT" sz="3200" dirty="0"/>
              <a:t> che hanno fatto la storia</a:t>
            </a:r>
          </a:p>
        </p:txBody>
      </p:sp>
      <p:sp>
        <p:nvSpPr>
          <p:cNvPr id="4" name="Freccia in giù 3">
            <a:extLst>
              <a:ext uri="{FF2B5EF4-FFF2-40B4-BE49-F238E27FC236}">
                <a16:creationId xmlns:a16="http://schemas.microsoft.com/office/drawing/2014/main" id="{14793C66-254C-4BAD-851A-69AAB3BBC4E9}"/>
              </a:ext>
            </a:extLst>
          </p:cNvPr>
          <p:cNvSpPr/>
          <p:nvPr/>
        </p:nvSpPr>
        <p:spPr>
          <a:xfrm>
            <a:off x="7358526" y="2278966"/>
            <a:ext cx="604911" cy="1150034"/>
          </a:xfrm>
          <a:prstGeom prst="down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00"/>
              </a:solidFill>
            </a:endParaRPr>
          </a:p>
        </p:txBody>
      </p:sp>
      <p:pic>
        <p:nvPicPr>
          <p:cNvPr id="7" name="Picture 4" descr="Risultati immagini per FUMETTO DONNA">
            <a:extLst>
              <a:ext uri="{FF2B5EF4-FFF2-40B4-BE49-F238E27FC236}">
                <a16:creationId xmlns:a16="http://schemas.microsoft.com/office/drawing/2014/main" id="{C93DB7B3-2040-4A73-983D-2B9AECB5F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54" b="9929"/>
          <a:stretch/>
        </p:blipFill>
        <p:spPr bwMode="auto">
          <a:xfrm>
            <a:off x="873860" y="2474156"/>
            <a:ext cx="3959615" cy="382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DF87A4B-6177-44DD-A1C6-A3A896195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9691" y="-1"/>
            <a:ext cx="1152939" cy="115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3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uvola 8">
            <a:extLst>
              <a:ext uri="{FF2B5EF4-FFF2-40B4-BE49-F238E27FC236}">
                <a16:creationId xmlns:a16="http://schemas.microsoft.com/office/drawing/2014/main" id="{A4F5461B-7A6D-4992-B767-A9C902DFCCEF}"/>
              </a:ext>
            </a:extLst>
          </p:cNvPr>
          <p:cNvSpPr/>
          <p:nvPr/>
        </p:nvSpPr>
        <p:spPr>
          <a:xfrm>
            <a:off x="4386262" y="3723482"/>
            <a:ext cx="3187030" cy="1878843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Nuvola 7">
            <a:extLst>
              <a:ext uri="{FF2B5EF4-FFF2-40B4-BE49-F238E27FC236}">
                <a16:creationId xmlns:a16="http://schemas.microsoft.com/office/drawing/2014/main" id="{3DDCC8A8-ED99-4728-A995-07FA5AE5DB49}"/>
              </a:ext>
            </a:extLst>
          </p:cNvPr>
          <p:cNvSpPr/>
          <p:nvPr/>
        </p:nvSpPr>
        <p:spPr>
          <a:xfrm>
            <a:off x="5587251" y="2048981"/>
            <a:ext cx="3043675" cy="1511918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Nuvola 5">
            <a:extLst>
              <a:ext uri="{FF2B5EF4-FFF2-40B4-BE49-F238E27FC236}">
                <a16:creationId xmlns:a16="http://schemas.microsoft.com/office/drawing/2014/main" id="{D6404331-FC79-4259-A9A7-E984251962FC}"/>
              </a:ext>
            </a:extLst>
          </p:cNvPr>
          <p:cNvSpPr/>
          <p:nvPr/>
        </p:nvSpPr>
        <p:spPr>
          <a:xfrm>
            <a:off x="4244666" y="847553"/>
            <a:ext cx="2902819" cy="109324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218" name="Picture 2" descr="Risultati immagini per amelia earhart fumetto">
            <a:extLst>
              <a:ext uri="{FF2B5EF4-FFF2-40B4-BE49-F238E27FC236}">
                <a16:creationId xmlns:a16="http://schemas.microsoft.com/office/drawing/2014/main" id="{721C0800-70B8-4CAF-909E-BE046EAD4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132" y="1578839"/>
            <a:ext cx="2452834" cy="318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magine correlata">
            <a:extLst>
              <a:ext uri="{FF2B5EF4-FFF2-40B4-BE49-F238E27FC236}">
                <a16:creationId xmlns:a16="http://schemas.microsoft.com/office/drawing/2014/main" id="{5146EBF6-88CA-4A75-8A1C-AF54827B6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36" y="1647092"/>
            <a:ext cx="3043676" cy="395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94A1505-D306-4AFF-8481-A14D7287A29B}"/>
              </a:ext>
            </a:extLst>
          </p:cNvPr>
          <p:cNvSpPr txBox="1"/>
          <p:nvPr/>
        </p:nvSpPr>
        <p:spPr>
          <a:xfrm>
            <a:off x="405034" y="932508"/>
            <a:ext cx="3988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981A32"/>
                </a:solidFill>
              </a:rPr>
              <a:t>AMELIA EARHART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F8D0FBF-4327-4FFE-8F81-9C241C724816}"/>
              </a:ext>
            </a:extLst>
          </p:cNvPr>
          <p:cNvSpPr txBox="1"/>
          <p:nvPr/>
        </p:nvSpPr>
        <p:spPr>
          <a:xfrm>
            <a:off x="1547446" y="5908431"/>
            <a:ext cx="1519311" cy="36576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1897-1937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DF76747-6F42-4993-B6BF-A77F777A832A}"/>
              </a:ext>
            </a:extLst>
          </p:cNvPr>
          <p:cNvSpPr txBox="1"/>
          <p:nvPr/>
        </p:nvSpPr>
        <p:spPr>
          <a:xfrm>
            <a:off x="4618708" y="1209507"/>
            <a:ext cx="2954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«DONNA CON LE ALI»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C6AB7E2-3E31-45B3-B973-30E01150A5AE}"/>
              </a:ext>
            </a:extLst>
          </p:cNvPr>
          <p:cNvSpPr txBox="1"/>
          <p:nvPr/>
        </p:nvSpPr>
        <p:spPr>
          <a:xfrm>
            <a:off x="4676866" y="4119947"/>
            <a:ext cx="3043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PRIMA DONNA AD AVER VOLATO SOPRA L’OCEANO ATLANTICO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ED53EE-4C47-4D22-88BD-D03F8683E296}"/>
              </a:ext>
            </a:extLst>
          </p:cNvPr>
          <p:cNvSpPr txBox="1"/>
          <p:nvPr/>
        </p:nvSpPr>
        <p:spPr>
          <a:xfrm>
            <a:off x="5793338" y="2443821"/>
            <a:ext cx="3224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AFFRONTA I PREGIUDIZI </a:t>
            </a:r>
          </a:p>
          <a:p>
            <a:r>
              <a:rPr lang="it-IT" b="1" dirty="0">
                <a:solidFill>
                  <a:schemeClr val="bg1"/>
                </a:solidFill>
              </a:rPr>
              <a:t>PER LA SUA SCELTA DI VOLER VOLARE</a:t>
            </a:r>
          </a:p>
        </p:txBody>
      </p:sp>
    </p:spTree>
    <p:extLst>
      <p:ext uri="{BB962C8B-B14F-4D97-AF65-F5344CB8AC3E}">
        <p14:creationId xmlns:p14="http://schemas.microsoft.com/office/powerpoint/2010/main" val="576182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magine correlata">
            <a:extLst>
              <a:ext uri="{FF2B5EF4-FFF2-40B4-BE49-F238E27FC236}">
                <a16:creationId xmlns:a16="http://schemas.microsoft.com/office/drawing/2014/main" id="{3F654059-BD5D-49DF-8D64-0F64AE78A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009" y="3032109"/>
            <a:ext cx="3722808" cy="205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isultati immagini per marie curie fumetto">
            <a:extLst>
              <a:ext uri="{FF2B5EF4-FFF2-40B4-BE49-F238E27FC236}">
                <a16:creationId xmlns:a16="http://schemas.microsoft.com/office/drawing/2014/main" id="{336D36B1-20C2-42DE-B67C-12B759F324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73" y="1563498"/>
            <a:ext cx="3433520" cy="352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isultati immagini per marie curie fumetto">
            <a:extLst>
              <a:ext uri="{FF2B5EF4-FFF2-40B4-BE49-F238E27FC236}">
                <a16:creationId xmlns:a16="http://schemas.microsoft.com/office/drawing/2014/main" id="{73FF0F35-F229-4D88-AB88-2719CFD67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01" y="2440713"/>
            <a:ext cx="3722810" cy="20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magine correlata">
            <a:extLst>
              <a:ext uri="{FF2B5EF4-FFF2-40B4-BE49-F238E27FC236}">
                <a16:creationId xmlns:a16="http://schemas.microsoft.com/office/drawing/2014/main" id="{4B0EC6FB-73DD-40E2-8772-1D6838CAF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01" y="4639703"/>
            <a:ext cx="3722810" cy="20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mmagine correlata">
            <a:extLst>
              <a:ext uri="{FF2B5EF4-FFF2-40B4-BE49-F238E27FC236}">
                <a16:creationId xmlns:a16="http://schemas.microsoft.com/office/drawing/2014/main" id="{80BCC5D6-3206-4711-9F16-3B188AB81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01" y="241723"/>
            <a:ext cx="3722810" cy="20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E6598CA-A2CF-4AED-8455-8076D70A3B42}"/>
              </a:ext>
            </a:extLst>
          </p:cNvPr>
          <p:cNvSpPr txBox="1"/>
          <p:nvPr/>
        </p:nvSpPr>
        <p:spPr>
          <a:xfrm>
            <a:off x="1181687" y="5627077"/>
            <a:ext cx="1575582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1867-1934</a:t>
            </a:r>
          </a:p>
        </p:txBody>
      </p:sp>
      <p:pic>
        <p:nvPicPr>
          <p:cNvPr id="4112" name="Picture 16" descr="Risultati immagini per wow">
            <a:extLst>
              <a:ext uri="{FF2B5EF4-FFF2-40B4-BE49-F238E27FC236}">
                <a16:creationId xmlns:a16="http://schemas.microsoft.com/office/drawing/2014/main" id="{6827B751-82F0-4F8F-AF03-9CFECDAE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15" y="4639703"/>
            <a:ext cx="1776077" cy="177607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ABF94B0-CC80-45BF-A80F-70AC4CEE3064}"/>
              </a:ext>
            </a:extLst>
          </p:cNvPr>
          <p:cNvSpPr txBox="1"/>
          <p:nvPr/>
        </p:nvSpPr>
        <p:spPr>
          <a:xfrm>
            <a:off x="601940" y="705027"/>
            <a:ext cx="3106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981A32"/>
                </a:solidFill>
              </a:rPr>
              <a:t>MARIE CURIE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CA913B52-FC43-4AAC-8E9F-4D73792620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9691" y="-1"/>
            <a:ext cx="1152939" cy="115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isultati immagini per rita levi montalcini fumetto">
            <a:extLst>
              <a:ext uri="{FF2B5EF4-FFF2-40B4-BE49-F238E27FC236}">
                <a16:creationId xmlns:a16="http://schemas.microsoft.com/office/drawing/2014/main" id="{83B0D7C5-C80C-4B1A-B408-FBD3B8649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860"/>
          <a:stretch/>
        </p:blipFill>
        <p:spPr bwMode="auto">
          <a:xfrm>
            <a:off x="10608862" y="2956220"/>
            <a:ext cx="1437742" cy="184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magine correlata">
            <a:extLst>
              <a:ext uri="{FF2B5EF4-FFF2-40B4-BE49-F238E27FC236}">
                <a16:creationId xmlns:a16="http://schemas.microsoft.com/office/drawing/2014/main" id="{BB1EBE42-A40F-4B76-98EE-D9C955D385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14" y="1443660"/>
            <a:ext cx="2977924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A8FAFE8-B32B-4544-ACB2-68262A099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9691" y="-1"/>
            <a:ext cx="1152939" cy="115293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3603ED7-07FD-4830-87F2-B43D4A8E078F}"/>
              </a:ext>
            </a:extLst>
          </p:cNvPr>
          <p:cNvSpPr txBox="1"/>
          <p:nvPr/>
        </p:nvSpPr>
        <p:spPr>
          <a:xfrm>
            <a:off x="374055" y="787791"/>
            <a:ext cx="5120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981A32"/>
                </a:solidFill>
              </a:rPr>
              <a:t>RITA LEVI MONTALCINI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6B19906-C3D9-4961-AA5D-2893E98E15A5}"/>
              </a:ext>
            </a:extLst>
          </p:cNvPr>
          <p:cNvSpPr txBox="1"/>
          <p:nvPr/>
        </p:nvSpPr>
        <p:spPr>
          <a:xfrm>
            <a:off x="1336431" y="6070209"/>
            <a:ext cx="1617784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1909-2012</a:t>
            </a:r>
          </a:p>
        </p:txBody>
      </p:sp>
      <p:sp>
        <p:nvSpPr>
          <p:cNvPr id="6" name="Croce 5">
            <a:extLst>
              <a:ext uri="{FF2B5EF4-FFF2-40B4-BE49-F238E27FC236}">
                <a16:creationId xmlns:a16="http://schemas.microsoft.com/office/drawing/2014/main" id="{640805CF-6F4B-4583-9891-EFC9E1216700}"/>
              </a:ext>
            </a:extLst>
          </p:cNvPr>
          <p:cNvSpPr/>
          <p:nvPr/>
        </p:nvSpPr>
        <p:spPr>
          <a:xfrm>
            <a:off x="5300648" y="2958225"/>
            <a:ext cx="1955410" cy="1584503"/>
          </a:xfrm>
          <a:prstGeom prst="plus">
            <a:avLst/>
          </a:prstGeom>
          <a:solidFill>
            <a:schemeClr val="accent1">
              <a:lumMod val="60000"/>
              <a:lumOff val="4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PASSIONE PER LO STUDIO DEL CERVELLO</a:t>
            </a:r>
          </a:p>
        </p:txBody>
      </p:sp>
      <p:sp>
        <p:nvSpPr>
          <p:cNvPr id="10" name="Croce 9">
            <a:extLst>
              <a:ext uri="{FF2B5EF4-FFF2-40B4-BE49-F238E27FC236}">
                <a16:creationId xmlns:a16="http://schemas.microsoft.com/office/drawing/2014/main" id="{956B9592-918F-4DF0-80EA-F68678636476}"/>
              </a:ext>
            </a:extLst>
          </p:cNvPr>
          <p:cNvSpPr/>
          <p:nvPr/>
        </p:nvSpPr>
        <p:spPr>
          <a:xfrm>
            <a:off x="8824338" y="1760057"/>
            <a:ext cx="2239611" cy="1448972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1986</a:t>
            </a:r>
          </a:p>
          <a:p>
            <a:pPr algn="ctr"/>
            <a:r>
              <a:rPr lang="it-IT" dirty="0"/>
              <a:t>PREMIO NOBEL PER LA MEDICINA</a:t>
            </a:r>
          </a:p>
          <a:p>
            <a:pPr algn="ctr"/>
            <a:endParaRPr lang="it-IT" dirty="0"/>
          </a:p>
        </p:txBody>
      </p:sp>
      <p:sp>
        <p:nvSpPr>
          <p:cNvPr id="11" name="Croce 10">
            <a:extLst>
              <a:ext uri="{FF2B5EF4-FFF2-40B4-BE49-F238E27FC236}">
                <a16:creationId xmlns:a16="http://schemas.microsoft.com/office/drawing/2014/main" id="{25310172-6E52-40ED-AFA6-1498F55407DA}"/>
              </a:ext>
            </a:extLst>
          </p:cNvPr>
          <p:cNvSpPr/>
          <p:nvPr/>
        </p:nvSpPr>
        <p:spPr>
          <a:xfrm>
            <a:off x="4566257" y="1476424"/>
            <a:ext cx="3424192" cy="1392701"/>
          </a:xfrm>
          <a:prstGeom prst="plus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rgbClr val="981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NASCE A TORINO. </a:t>
            </a:r>
          </a:p>
          <a:p>
            <a:pPr algn="ctr"/>
            <a:r>
              <a:rPr lang="it-IT" dirty="0"/>
              <a:t>DI ORIGINE EBREA, è COSTRETTA A FUGGIRE IN BELGIO (LEGGI RAZIALI)</a:t>
            </a:r>
          </a:p>
        </p:txBody>
      </p:sp>
      <p:sp>
        <p:nvSpPr>
          <p:cNvPr id="13" name="Croce 12">
            <a:extLst>
              <a:ext uri="{FF2B5EF4-FFF2-40B4-BE49-F238E27FC236}">
                <a16:creationId xmlns:a16="http://schemas.microsoft.com/office/drawing/2014/main" id="{1FA1F9C3-EFBA-4FCA-9A6B-57FF891E5FDE}"/>
              </a:ext>
            </a:extLst>
          </p:cNvPr>
          <p:cNvSpPr/>
          <p:nvPr/>
        </p:nvSpPr>
        <p:spPr>
          <a:xfrm>
            <a:off x="9124600" y="4193858"/>
            <a:ext cx="1608991" cy="1212884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2001</a:t>
            </a:r>
          </a:p>
          <a:p>
            <a:pPr algn="ctr"/>
            <a:r>
              <a:rPr lang="it-IT" dirty="0"/>
              <a:t>SENATORE A VITA</a:t>
            </a:r>
          </a:p>
        </p:txBody>
      </p:sp>
      <p:sp>
        <p:nvSpPr>
          <p:cNvPr id="14" name="Croce 13">
            <a:extLst>
              <a:ext uri="{FF2B5EF4-FFF2-40B4-BE49-F238E27FC236}">
                <a16:creationId xmlns:a16="http://schemas.microsoft.com/office/drawing/2014/main" id="{FAA4F576-4B22-4D9F-A77B-073FB32B3004}"/>
              </a:ext>
            </a:extLst>
          </p:cNvPr>
          <p:cNvSpPr/>
          <p:nvPr/>
        </p:nvSpPr>
        <p:spPr>
          <a:xfrm>
            <a:off x="4047664" y="4627818"/>
            <a:ext cx="4549839" cy="1218578"/>
          </a:xfrm>
          <a:prstGeom prst="plus">
            <a:avLst/>
          </a:prstGeom>
          <a:solidFill>
            <a:schemeClr val="accent1">
              <a:lumMod val="60000"/>
              <a:lumOff val="4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GRAZIE ALLE SUE SCOPERTE:</a:t>
            </a:r>
          </a:p>
          <a:p>
            <a:pPr algn="ctr"/>
            <a:r>
              <a:rPr lang="it-IT" dirty="0"/>
              <a:t>- CURA MORBO ALZHEIMER</a:t>
            </a:r>
          </a:p>
          <a:p>
            <a:pPr algn="ctr"/>
            <a:r>
              <a:rPr lang="it-IT" dirty="0"/>
              <a:t>- MALATTIE DA STRESS</a:t>
            </a:r>
          </a:p>
          <a:p>
            <a:pPr algn="ctr"/>
            <a:r>
              <a:rPr lang="it-IT" dirty="0"/>
              <a:t>-NEUROPATIE</a:t>
            </a:r>
          </a:p>
        </p:txBody>
      </p:sp>
      <p:sp>
        <p:nvSpPr>
          <p:cNvPr id="15" name="Freccia curva 14">
            <a:extLst>
              <a:ext uri="{FF2B5EF4-FFF2-40B4-BE49-F238E27FC236}">
                <a16:creationId xmlns:a16="http://schemas.microsoft.com/office/drawing/2014/main" id="{42E3BB9C-041C-4A94-94E9-E2AAE4ADC722}"/>
              </a:ext>
            </a:extLst>
          </p:cNvPr>
          <p:cNvSpPr/>
          <p:nvPr/>
        </p:nvSpPr>
        <p:spPr>
          <a:xfrm>
            <a:off x="8245758" y="2607505"/>
            <a:ext cx="578580" cy="686614"/>
          </a:xfrm>
          <a:prstGeom prst="ben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Freccia curva 16">
            <a:extLst>
              <a:ext uri="{FF2B5EF4-FFF2-40B4-BE49-F238E27FC236}">
                <a16:creationId xmlns:a16="http://schemas.microsoft.com/office/drawing/2014/main" id="{46326246-C73A-42DF-B202-0DE47DDE5AF9}"/>
              </a:ext>
            </a:extLst>
          </p:cNvPr>
          <p:cNvSpPr/>
          <p:nvPr/>
        </p:nvSpPr>
        <p:spPr>
          <a:xfrm rot="5400000">
            <a:off x="8667316" y="3579159"/>
            <a:ext cx="523240" cy="662867"/>
          </a:xfrm>
          <a:prstGeom prst="ben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35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6992A2A-961A-497B-B754-5B8944DD16C5}"/>
              </a:ext>
            </a:extLst>
          </p:cNvPr>
          <p:cNvSpPr txBox="1"/>
          <p:nvPr/>
        </p:nvSpPr>
        <p:spPr>
          <a:xfrm>
            <a:off x="960784" y="1028358"/>
            <a:ext cx="2756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981A32"/>
                </a:solidFill>
              </a:rPr>
              <a:t>ROSA PARKS</a:t>
            </a:r>
          </a:p>
        </p:txBody>
      </p:sp>
      <p:sp>
        <p:nvSpPr>
          <p:cNvPr id="3" name="Nuvola 2">
            <a:extLst>
              <a:ext uri="{FF2B5EF4-FFF2-40B4-BE49-F238E27FC236}">
                <a16:creationId xmlns:a16="http://schemas.microsoft.com/office/drawing/2014/main" id="{6AB43AF3-D28A-41EB-A47A-E95AE87D0C0E}"/>
              </a:ext>
            </a:extLst>
          </p:cNvPr>
          <p:cNvSpPr/>
          <p:nvPr/>
        </p:nvSpPr>
        <p:spPr>
          <a:xfrm>
            <a:off x="4611756" y="808383"/>
            <a:ext cx="5897217" cy="2620617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Gesto che ha fatto diventare un mito Rosa </a:t>
            </a:r>
            <a:r>
              <a:rPr lang="it-IT" b="1" dirty="0" err="1">
                <a:solidFill>
                  <a:schemeClr val="bg1"/>
                </a:solidFill>
              </a:rPr>
              <a:t>Parks</a:t>
            </a:r>
            <a:r>
              <a:rPr lang="it-IT" b="1" dirty="0">
                <a:solidFill>
                  <a:schemeClr val="bg1"/>
                </a:solidFill>
              </a:rPr>
              <a:t>: rifiuta di cedere il suo posto su un autobus a un uomo bianco dando vita a una fiera protesta afroamericana nel Sud degli Stati Uniti.</a:t>
            </a:r>
          </a:p>
        </p:txBody>
      </p:sp>
      <p:sp>
        <p:nvSpPr>
          <p:cNvPr id="4" name="Nuvola 3">
            <a:extLst>
              <a:ext uri="{FF2B5EF4-FFF2-40B4-BE49-F238E27FC236}">
                <a16:creationId xmlns:a16="http://schemas.microsoft.com/office/drawing/2014/main" id="{27406A5C-104A-4B33-ADE3-5F6E0DA45C19}"/>
              </a:ext>
            </a:extLst>
          </p:cNvPr>
          <p:cNvSpPr/>
          <p:nvPr/>
        </p:nvSpPr>
        <p:spPr>
          <a:xfrm>
            <a:off x="8580781" y="2925417"/>
            <a:ext cx="3187149" cy="184205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Lotta e crede nella difesa dei diritti civili con un boicottaggio sano e giusto,</a:t>
            </a:r>
            <a:r>
              <a:rPr lang="it-IT" dirty="0"/>
              <a:t> </a:t>
            </a:r>
          </a:p>
        </p:txBody>
      </p:sp>
      <p:sp>
        <p:nvSpPr>
          <p:cNvPr id="5" name="Freccia a sinistra 4">
            <a:extLst>
              <a:ext uri="{FF2B5EF4-FFF2-40B4-BE49-F238E27FC236}">
                <a16:creationId xmlns:a16="http://schemas.microsoft.com/office/drawing/2014/main" id="{A928839F-29F0-40BB-B359-987AC8CB0A63}"/>
              </a:ext>
            </a:extLst>
          </p:cNvPr>
          <p:cNvSpPr/>
          <p:nvPr/>
        </p:nvSpPr>
        <p:spPr>
          <a:xfrm>
            <a:off x="9356035" y="1007165"/>
            <a:ext cx="2411895" cy="1842052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Episodio lodato da Martin Luther King</a:t>
            </a:r>
          </a:p>
        </p:txBody>
      </p:sp>
      <p:sp>
        <p:nvSpPr>
          <p:cNvPr id="6" name="Nuvola 5">
            <a:extLst>
              <a:ext uri="{FF2B5EF4-FFF2-40B4-BE49-F238E27FC236}">
                <a16:creationId xmlns:a16="http://schemas.microsoft.com/office/drawing/2014/main" id="{7D2AE73C-7378-4455-86AA-860E6F703F5D}"/>
              </a:ext>
            </a:extLst>
          </p:cNvPr>
          <p:cNvSpPr/>
          <p:nvPr/>
        </p:nvSpPr>
        <p:spPr>
          <a:xfrm>
            <a:off x="3611220" y="4116457"/>
            <a:ext cx="5897217" cy="2620617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“The Mother of the </a:t>
            </a:r>
            <a:r>
              <a:rPr lang="it-IT" b="1" dirty="0" err="1">
                <a:solidFill>
                  <a:schemeClr val="bg1"/>
                </a:solidFill>
              </a:rPr>
              <a:t>Civil</a:t>
            </a:r>
            <a:r>
              <a:rPr lang="it-IT" b="1" dirty="0">
                <a:solidFill>
                  <a:schemeClr val="bg1"/>
                </a:solidFill>
              </a:rPr>
              <a:t> Rights </a:t>
            </a:r>
            <a:r>
              <a:rPr lang="it-IT" b="1" dirty="0" err="1">
                <a:solidFill>
                  <a:schemeClr val="bg1"/>
                </a:solidFill>
              </a:rPr>
              <a:t>movement</a:t>
            </a:r>
            <a:r>
              <a:rPr lang="it-IT" b="1" dirty="0">
                <a:solidFill>
                  <a:schemeClr val="bg1"/>
                </a:solidFill>
              </a:rPr>
              <a:t>”, la donna che, come disse Bill Clinton consegnandole un’onorificenza nel 1999“mettendosi a sedere, si alzò per difendere i diritti di tutti e la dignità dell'America”.</a:t>
            </a:r>
          </a:p>
        </p:txBody>
      </p:sp>
      <p:pic>
        <p:nvPicPr>
          <p:cNvPr id="3074" name="Picture 2" descr="Risultati immagini per rosa parks">
            <a:extLst>
              <a:ext uri="{FF2B5EF4-FFF2-40B4-BE49-F238E27FC236}">
                <a16:creationId xmlns:a16="http://schemas.microsoft.com/office/drawing/2014/main" id="{440773B0-A04A-4A11-8EE6-F44C50A59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70" y="1742049"/>
            <a:ext cx="5430078" cy="271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FCFB42D-EF4E-4F7A-ADF0-90A604776A05}"/>
              </a:ext>
            </a:extLst>
          </p:cNvPr>
          <p:cNvSpPr txBox="1"/>
          <p:nvPr/>
        </p:nvSpPr>
        <p:spPr>
          <a:xfrm>
            <a:off x="609600" y="4714919"/>
            <a:ext cx="1563756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1913 - 2005</a:t>
            </a:r>
          </a:p>
        </p:txBody>
      </p:sp>
    </p:spTree>
    <p:extLst>
      <p:ext uri="{BB962C8B-B14F-4D97-AF65-F5344CB8AC3E}">
        <p14:creationId xmlns:p14="http://schemas.microsoft.com/office/powerpoint/2010/main" val="4205523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sultati immagini per madre teresa di calcutta disegno">
            <a:extLst>
              <a:ext uri="{FF2B5EF4-FFF2-40B4-BE49-F238E27FC236}">
                <a16:creationId xmlns:a16="http://schemas.microsoft.com/office/drawing/2014/main" id="{F1337A3F-217F-448D-89C6-84D067375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61" y="1583841"/>
            <a:ext cx="4310686" cy="3451984"/>
          </a:xfrm>
          <a:prstGeom prst="rect">
            <a:avLst/>
          </a:prstGeom>
          <a:noFill/>
          <a:ln w="762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F939FB6-7E9E-4795-A4C4-6D373121D133}"/>
              </a:ext>
            </a:extLst>
          </p:cNvPr>
          <p:cNvSpPr txBox="1"/>
          <p:nvPr/>
        </p:nvSpPr>
        <p:spPr>
          <a:xfrm>
            <a:off x="106017" y="861391"/>
            <a:ext cx="5698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981A32"/>
                </a:solidFill>
              </a:rPr>
              <a:t>MADRE TERESA DI CALCUTTA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4BBE004-DE53-4EBC-A8AB-175C61A098C5}"/>
              </a:ext>
            </a:extLst>
          </p:cNvPr>
          <p:cNvSpPr txBox="1"/>
          <p:nvPr/>
        </p:nvSpPr>
        <p:spPr>
          <a:xfrm>
            <a:off x="1908313" y="5274159"/>
            <a:ext cx="1311965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1910-1997</a:t>
            </a:r>
          </a:p>
        </p:txBody>
      </p:sp>
      <p:sp>
        <p:nvSpPr>
          <p:cNvPr id="4" name="Croce 3">
            <a:extLst>
              <a:ext uri="{FF2B5EF4-FFF2-40B4-BE49-F238E27FC236}">
                <a16:creationId xmlns:a16="http://schemas.microsoft.com/office/drawing/2014/main" id="{E292715D-FC17-42C5-8EFD-19DB3E2FE178}"/>
              </a:ext>
            </a:extLst>
          </p:cNvPr>
          <p:cNvSpPr/>
          <p:nvPr/>
        </p:nvSpPr>
        <p:spPr>
          <a:xfrm>
            <a:off x="8030819" y="2584176"/>
            <a:ext cx="2769703" cy="2276059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PREMIO NOBEL PER LA PACE nel 1979 “per il suo servizio per i poveri e con i poveri”. </a:t>
            </a:r>
          </a:p>
        </p:txBody>
      </p:sp>
      <p:sp>
        <p:nvSpPr>
          <p:cNvPr id="5" name="Croce 4">
            <a:extLst>
              <a:ext uri="{FF2B5EF4-FFF2-40B4-BE49-F238E27FC236}">
                <a16:creationId xmlns:a16="http://schemas.microsoft.com/office/drawing/2014/main" id="{A3AF0B1E-7509-4498-BBFD-21AB44A1621E}"/>
              </a:ext>
            </a:extLst>
          </p:cNvPr>
          <p:cNvSpPr/>
          <p:nvPr/>
        </p:nvSpPr>
        <p:spPr>
          <a:xfrm>
            <a:off x="5883967" y="3944203"/>
            <a:ext cx="2146852" cy="1669774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SANTA nel 2003</a:t>
            </a:r>
          </a:p>
          <a:p>
            <a:pPr algn="ctr"/>
            <a:r>
              <a:rPr lang="it-IT" dirty="0"/>
              <a:t>(San Giovanni Paolo II)</a:t>
            </a:r>
          </a:p>
        </p:txBody>
      </p:sp>
      <p:sp>
        <p:nvSpPr>
          <p:cNvPr id="6" name="Croce 5">
            <a:extLst>
              <a:ext uri="{FF2B5EF4-FFF2-40B4-BE49-F238E27FC236}">
                <a16:creationId xmlns:a16="http://schemas.microsoft.com/office/drawing/2014/main" id="{8BB62222-5CD7-44DA-978D-760C5ECEA268}"/>
              </a:ext>
            </a:extLst>
          </p:cNvPr>
          <p:cNvSpPr/>
          <p:nvPr/>
        </p:nvSpPr>
        <p:spPr>
          <a:xfrm>
            <a:off x="6062870" y="712306"/>
            <a:ext cx="3697356" cy="1285460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"Sono albanese di sangue, indiana di cittadinanza. Secondo la mia vocazione, appartengo al mondo".</a:t>
            </a:r>
          </a:p>
        </p:txBody>
      </p:sp>
      <p:sp>
        <p:nvSpPr>
          <p:cNvPr id="7" name="Croce 6">
            <a:extLst>
              <a:ext uri="{FF2B5EF4-FFF2-40B4-BE49-F238E27FC236}">
                <a16:creationId xmlns:a16="http://schemas.microsoft.com/office/drawing/2014/main" id="{26DD698E-C9A7-46B4-A880-A9AAF8F9DC68}"/>
              </a:ext>
            </a:extLst>
          </p:cNvPr>
          <p:cNvSpPr/>
          <p:nvPr/>
        </p:nvSpPr>
        <p:spPr>
          <a:xfrm>
            <a:off x="5446644" y="2194915"/>
            <a:ext cx="2769704" cy="1162878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Fonda la comunità religiosa delle Missionarie della Carità. </a:t>
            </a:r>
          </a:p>
        </p:txBody>
      </p:sp>
      <p:sp>
        <p:nvSpPr>
          <p:cNvPr id="8" name="Croce 7">
            <a:extLst>
              <a:ext uri="{FF2B5EF4-FFF2-40B4-BE49-F238E27FC236}">
                <a16:creationId xmlns:a16="http://schemas.microsoft.com/office/drawing/2014/main" id="{E64F1F61-B5C8-47B7-BFDF-6B102D8FEE49}"/>
              </a:ext>
            </a:extLst>
          </p:cNvPr>
          <p:cNvSpPr/>
          <p:nvPr/>
        </p:nvSpPr>
        <p:spPr>
          <a:xfrm>
            <a:off x="7706141" y="5035825"/>
            <a:ext cx="3756989" cy="1669774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E’ testimonianza della gioia di amare e del valore delle piccole cose fatte con il cuore</a:t>
            </a:r>
          </a:p>
        </p:txBody>
      </p:sp>
    </p:spTree>
    <p:extLst>
      <p:ext uri="{BB962C8B-B14F-4D97-AF65-F5344CB8AC3E}">
        <p14:creationId xmlns:p14="http://schemas.microsoft.com/office/powerpoint/2010/main" val="1386152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isultati immagini per samantha cristoforetti fumetto">
            <a:extLst>
              <a:ext uri="{FF2B5EF4-FFF2-40B4-BE49-F238E27FC236}">
                <a16:creationId xmlns:a16="http://schemas.microsoft.com/office/drawing/2014/main" id="{176A262F-C52C-48CF-A9B3-4A83987FA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3" y="1477940"/>
            <a:ext cx="6314928" cy="353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14064F3-B2D5-4CB2-A59D-8B0B22950E05}"/>
              </a:ext>
            </a:extLst>
          </p:cNvPr>
          <p:cNvSpPr txBox="1"/>
          <p:nvPr/>
        </p:nvSpPr>
        <p:spPr>
          <a:xfrm>
            <a:off x="898865" y="682674"/>
            <a:ext cx="6119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981A32"/>
                </a:solidFill>
              </a:rPr>
              <a:t>SAMANTHA CRISTOFORETTI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8D45757-8457-4A98-9B90-267C04DB3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9691" y="-1"/>
            <a:ext cx="1152939" cy="115293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4A1EFD5-A51A-4A88-9E0D-D2C2BC092A46}"/>
              </a:ext>
            </a:extLst>
          </p:cNvPr>
          <p:cNvSpPr txBox="1"/>
          <p:nvPr/>
        </p:nvSpPr>
        <p:spPr>
          <a:xfrm>
            <a:off x="3326277" y="5380060"/>
            <a:ext cx="1097279" cy="37982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1977</a:t>
            </a:r>
          </a:p>
        </p:txBody>
      </p:sp>
      <p:sp>
        <p:nvSpPr>
          <p:cNvPr id="8" name="Stella a 7 punte 7">
            <a:extLst>
              <a:ext uri="{FF2B5EF4-FFF2-40B4-BE49-F238E27FC236}">
                <a16:creationId xmlns:a16="http://schemas.microsoft.com/office/drawing/2014/main" id="{CD56C3F0-CE54-4F4C-91C0-E43190775FBA}"/>
              </a:ext>
            </a:extLst>
          </p:cNvPr>
          <p:cNvSpPr/>
          <p:nvPr/>
        </p:nvSpPr>
        <p:spPr>
          <a:xfrm>
            <a:off x="6465716" y="-5056"/>
            <a:ext cx="3657601" cy="2554509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/>
              <a:t>prima missione in assoluto di una donna italiana nello spazio</a:t>
            </a:r>
            <a:endParaRPr lang="it-IT"/>
          </a:p>
        </p:txBody>
      </p:sp>
      <p:sp>
        <p:nvSpPr>
          <p:cNvPr id="9" name="Stella a 7 punte 8">
            <a:extLst>
              <a:ext uri="{FF2B5EF4-FFF2-40B4-BE49-F238E27FC236}">
                <a16:creationId xmlns:a16="http://schemas.microsoft.com/office/drawing/2014/main" id="{AC20C3B8-0B84-4E8F-B605-1589DEFB4394}"/>
              </a:ext>
            </a:extLst>
          </p:cNvPr>
          <p:cNvSpPr/>
          <p:nvPr/>
        </p:nvSpPr>
        <p:spPr>
          <a:xfrm>
            <a:off x="6096000" y="1893718"/>
            <a:ext cx="3432516" cy="2686930"/>
          </a:xfrm>
          <a:prstGeom prst="star7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/>
              <a:t>record femminile di permanenza nello spazio in un singolo volo</a:t>
            </a:r>
            <a:r>
              <a:rPr lang="it-IT"/>
              <a:t> (199 giorni esatti).</a:t>
            </a:r>
          </a:p>
        </p:txBody>
      </p:sp>
      <p:sp>
        <p:nvSpPr>
          <p:cNvPr id="10" name="Stella a 7 punte 9">
            <a:extLst>
              <a:ext uri="{FF2B5EF4-FFF2-40B4-BE49-F238E27FC236}">
                <a16:creationId xmlns:a16="http://schemas.microsoft.com/office/drawing/2014/main" id="{C572B2DC-23E8-482C-97CB-16638E99D526}"/>
              </a:ext>
            </a:extLst>
          </p:cNvPr>
          <p:cNvSpPr/>
          <p:nvPr/>
        </p:nvSpPr>
        <p:spPr>
          <a:xfrm>
            <a:off x="6035040" y="3821449"/>
            <a:ext cx="6189783" cy="3036551"/>
          </a:xfrm>
          <a:prstGeom prst="star7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partecipa alla realizzazione di esperimenti tema microgravità: dalla fisiologia umana, alla stampa di oggetti 3D in assenza di peso, ad analisi fisiologiche.</a:t>
            </a:r>
          </a:p>
        </p:txBody>
      </p:sp>
      <p:pic>
        <p:nvPicPr>
          <p:cNvPr id="7172" name="Picture 4" descr="Risultati immagini per SAMANTHA CRISTOFORETTI  raccontata ai bambini">
            <a:extLst>
              <a:ext uri="{FF2B5EF4-FFF2-40B4-BE49-F238E27FC236}">
                <a16:creationId xmlns:a16="http://schemas.microsoft.com/office/drawing/2014/main" id="{E5ADFBCE-2000-4B6E-B8E7-5396691FB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80" y="1564440"/>
            <a:ext cx="1656105" cy="259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98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e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1583</TotalTime>
  <Words>716</Words>
  <Application>Microsoft Office PowerPoint</Application>
  <PresentationFormat>Widescreen</PresentationFormat>
  <Paragraphs>86</Paragraphs>
  <Slides>16</Slides>
  <Notes>0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3" baseType="lpstr">
      <vt:lpstr>Arial</vt:lpstr>
      <vt:lpstr>Century Gothic</vt:lpstr>
      <vt:lpstr>Georgia</vt:lpstr>
      <vt:lpstr>Open Sans</vt:lpstr>
      <vt:lpstr>Wingdings 3</vt:lpstr>
      <vt:lpstr>Ione</vt:lpstr>
      <vt:lpstr>Adobe Acrobat Document</vt:lpstr>
      <vt:lpstr>Presentazione standard di PowerPoint</vt:lpstr>
      <vt:lpstr>La nostra sfida:</vt:lpstr>
      <vt:lpstr>“La violenza è ciò che non parla”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Lucia</dc:creator>
  <cp:lastModifiedBy>Lucia</cp:lastModifiedBy>
  <cp:revision>35</cp:revision>
  <dcterms:created xsi:type="dcterms:W3CDTF">2018-11-14T21:35:15Z</dcterms:created>
  <dcterms:modified xsi:type="dcterms:W3CDTF">2018-11-19T16:49:59Z</dcterms:modified>
</cp:coreProperties>
</file>